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014A5B"/>
    <a:srgbClr val="017C99"/>
    <a:srgbClr val="026B01"/>
    <a:srgbClr val="3ADA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6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5DCD-6BB2-471F-BD77-F09E2B56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20D117-8615-41A1-9C9C-5C26DA356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304433-9C2D-4610-9A0B-F078352D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6A7107-9919-4AE7-8EEF-DD36EB78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7E98A5-B74D-406C-B150-2F61C121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421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8CE5-E7BD-4455-8D6A-6C432324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2F3CA1-8DE4-4254-9536-80FA630C8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D04109-E7B1-411B-8CE8-D618D73C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1B869-88EF-4863-B93A-A1CD9C81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A413D-0F15-45AA-A1DC-C6CC3195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413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ACD559-0AF4-4324-B341-D1032D476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05F1B4-FDC7-4393-AEA6-6763F823E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E5DE1-5AB6-4F6D-BA3B-1944169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2DC08-3C0C-4B9F-9A9E-07D2792A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A85D6-8C7C-42A2-99BD-48D9854C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7F3A-BAD3-4657-B620-A0E579EF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643DD-9181-4E23-9290-A6CC54BA1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64AA0-9346-46B1-8CE9-97765957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54412-F6F9-406B-A696-6359C93A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66E41-D6B8-4302-817B-FD93A2D9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39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17837-9506-45EC-90D0-8320BB59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A1F217-68DA-4F27-B6E5-3E5F3FB72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534E8-14C6-4B19-A891-FA8AEA8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5F90FD-BF75-4838-B449-4602A37B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3BF532-FC53-40CE-90DE-C836C52D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078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610BF-7E3C-4B8C-B92F-CE87AD6C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05AAC-A6B1-4787-91D1-30603AD66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7A8A60-20D3-4A0A-ABA2-B1C6C6C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5358AC-97F9-454C-87B1-A7F68EE3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5494B5-F405-44CC-AD21-43F8AB88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08632A-4385-434D-8AA4-C09C1C05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38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0385C-A685-4F9B-862D-3AAF5925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33E548-BEF3-4792-9122-E950A7B61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0FC38-8EEA-4F4B-ADF6-C5732375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92973-5845-4796-8161-9EE7B76FE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D358C7-F259-49F0-99BB-26368E6CC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F9EC02-32B5-4387-A3C6-2675A349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3D9ECE-DBA2-4F13-B8DE-41226237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917A6C-1EA6-49D8-95AC-097F8E07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7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DF0B7-4363-4755-B113-3D4F9FE9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80DA39-DB26-4474-8878-C98BBD1E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9FBB8C-794E-4CB1-A792-E944BF04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E2CA54-119C-4972-A8FC-058E7C80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3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A2296B-526F-4D48-873B-D00AC2B2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97021E-9253-4E6D-B621-8AA750A0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9313BE-C025-4C7C-B071-05574B5A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4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72C4A-0D27-4E7F-A548-0A532CDC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5D8F5-9D13-44DB-8309-3C0FA0D0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4385B0-8650-481B-B34B-01B6C6A05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42625E-30E1-450E-B418-2F0B9780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A6B5EE-E66A-4FF9-9AB1-4D0AD5A9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00A5C8-49C3-42E9-BD6A-36942877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76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6FB8C-05D0-4B87-B50A-3E9A4963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4D01B6-75DD-4348-867F-F27C021EB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401C8C-1D40-4F04-92B3-8DF4CEB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D7068D-6A3D-4B96-96A1-3731AE23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F57BCC-C32E-449E-8B01-B49421BA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D4C67-DE9F-4413-A46F-D97DF778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47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52680-E0CF-4E74-9E4F-DFC45621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1DE993-8717-4B46-9F4B-F7CBC24F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629E6-24A6-4D83-917F-3AADC6F73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231BC-9C30-41EF-A087-7C2B2FAF0823}" type="datetimeFigureOut">
              <a:rPr lang="es-MX" smtClean="0"/>
              <a:t>15/03/2022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9DCA34-7AB8-473A-8BEA-7F03C9DF6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2D4422-BAA4-4031-A93D-FD4083D6E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E88E-9374-466F-8897-7B8736A2377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7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oul Bike — Tunnel Time">
            <a:extLst>
              <a:ext uri="{FF2B5EF4-FFF2-40B4-BE49-F238E27FC236}">
                <a16:creationId xmlns:a16="http://schemas.microsoft.com/office/drawing/2014/main" id="{73F09B8D-590B-4C43-894D-4AF29AEA0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1EDF5EE-FFDD-43D0-8301-EE42451F65C5}"/>
              </a:ext>
            </a:extLst>
          </p:cNvPr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D9125D-4272-4A52-BDBF-97D3ABFB212A}"/>
              </a:ext>
            </a:extLst>
          </p:cNvPr>
          <p:cNvSpPr txBox="1"/>
          <p:nvPr/>
        </p:nvSpPr>
        <p:spPr>
          <a:xfrm>
            <a:off x="7315200" y="4569751"/>
            <a:ext cx="467115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3200" b="1" dirty="0">
                <a:solidFill>
                  <a:schemeClr val="bg1"/>
                </a:solidFill>
              </a:rPr>
              <a:t>Demanda del servicio público de renta de bicicletas en Seúl</a:t>
            </a:r>
          </a:p>
          <a:p>
            <a:pPr algn="r"/>
            <a:r>
              <a:rPr lang="es-MX" sz="2000" dirty="0">
                <a:solidFill>
                  <a:schemeClr val="bg1"/>
                </a:solidFill>
              </a:rPr>
              <a:t>Interacción de la demanda con las condiciones del clima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7A8BA3-B215-497B-896A-9F5DC1C881D4}"/>
              </a:ext>
            </a:extLst>
          </p:cNvPr>
          <p:cNvSpPr txBox="1"/>
          <p:nvPr/>
        </p:nvSpPr>
        <p:spPr>
          <a:xfrm>
            <a:off x="-1860697" y="6477966"/>
            <a:ext cx="316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Seúl, Corea del Sur</a:t>
            </a:r>
            <a:endParaRPr lang="es-MX" sz="11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4C749-6367-4E9E-AAC0-A31353A8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Prueba simple de hipótesis:</a:t>
            </a:r>
            <a:b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diferencia de medias para muestras grandes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89B5AA-D5BE-4E44-8325-C2344140E39E}"/>
              </a:ext>
            </a:extLst>
          </p:cNvPr>
          <p:cNvSpPr txBox="1"/>
          <p:nvPr/>
        </p:nvSpPr>
        <p:spPr>
          <a:xfrm>
            <a:off x="8304027" y="489297"/>
            <a:ext cx="34165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/>
              <a:t>H0 : X1 = X2</a:t>
            </a:r>
          </a:p>
          <a:p>
            <a:pPr algn="ctr"/>
            <a:r>
              <a:rPr lang="es-MX" sz="3200" dirty="0"/>
              <a:t>H1 : X1 ≠ X2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27F1B3-5244-4F55-95D9-52462335E226}"/>
              </a:ext>
            </a:extLst>
          </p:cNvPr>
          <p:cNvSpPr txBox="1"/>
          <p:nvPr/>
        </p:nvSpPr>
        <p:spPr>
          <a:xfrm>
            <a:off x="838200" y="1814860"/>
            <a:ext cx="102621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La hipótesis nula (H0) se formula:</a:t>
            </a:r>
          </a:p>
          <a:p>
            <a:r>
              <a:rPr lang="es-MX" sz="2400" dirty="0"/>
              <a:t>No existe diferencia en la demanda de bicicletas en días normales y días lluviosos</a:t>
            </a:r>
          </a:p>
          <a:p>
            <a:endParaRPr lang="es-MX" sz="2400" dirty="0"/>
          </a:p>
          <a:p>
            <a:r>
              <a:rPr lang="es-MX" sz="2400" dirty="0"/>
              <a:t>La hipótesis alternativa (H1) dice:</a:t>
            </a:r>
          </a:p>
          <a:p>
            <a:r>
              <a:rPr lang="es-MX" sz="2400" dirty="0"/>
              <a:t>Existe diferencia en las medias en la demanda del servicio en días lluviosos y días regulares</a:t>
            </a:r>
          </a:p>
        </p:txBody>
      </p:sp>
      <p:pic>
        <p:nvPicPr>
          <p:cNvPr id="8194" name="Picture 2" descr="crazy conspiracy theory map guy Blank Template - Imgflip">
            <a:extLst>
              <a:ext uri="{FF2B5EF4-FFF2-40B4-BE49-F238E27FC236}">
                <a16:creationId xmlns:a16="http://schemas.microsoft.com/office/drawing/2014/main" id="{288903B7-4393-4A3C-BF37-4BEB4171E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40098"/>
          <a:stretch/>
        </p:blipFill>
        <p:spPr bwMode="auto">
          <a:xfrm>
            <a:off x="0" y="4247356"/>
            <a:ext cx="12192000" cy="26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7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E2A802-5AC6-4F92-B16C-07F13805E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7" y="693417"/>
            <a:ext cx="5880055" cy="370662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239537-3FDE-46E0-AF36-F8EE21FA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12" y="693416"/>
            <a:ext cx="5880055" cy="37066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9CA7A9-8780-4466-90AA-60DADB8536CC}"/>
              </a:ext>
            </a:extLst>
          </p:cNvPr>
          <p:cNvSpPr txBox="1"/>
          <p:nvPr/>
        </p:nvSpPr>
        <p:spPr>
          <a:xfrm>
            <a:off x="-1881962" y="4752657"/>
            <a:ext cx="91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establecen las variables y el estimador z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80E567-1FC6-449F-8FD9-5041DA5718B3}"/>
              </a:ext>
            </a:extLst>
          </p:cNvPr>
          <p:cNvSpPr txBox="1"/>
          <p:nvPr/>
        </p:nvSpPr>
        <p:spPr>
          <a:xfrm>
            <a:off x="4527697" y="4752657"/>
            <a:ext cx="91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obtiene la región de rechazo</a:t>
            </a:r>
          </a:p>
        </p:txBody>
      </p:sp>
      <p:pic>
        <p:nvPicPr>
          <p:cNvPr id="11266" name="Picture 2" descr="Amazon.com: Funny Kermit Frog Riding Bike Meme - Pack de 3 pegatinas -  Auto, pared, ordenador portátil, celda, camión adhesivo para Windows,  coches y camiones : Electrónica">
            <a:extLst>
              <a:ext uri="{FF2B5EF4-FFF2-40B4-BE49-F238E27FC236}">
                <a16:creationId xmlns:a16="http://schemas.microsoft.com/office/drawing/2014/main" id="{A906EFA3-5650-4871-B8D6-9A912560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799" y="3066919"/>
            <a:ext cx="2065037" cy="22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2EF12CD-A454-42D0-B641-79199EC26440}"/>
              </a:ext>
            </a:extLst>
          </p:cNvPr>
          <p:cNvSpPr/>
          <p:nvPr/>
        </p:nvSpPr>
        <p:spPr>
          <a:xfrm>
            <a:off x="0" y="5121989"/>
            <a:ext cx="12192000" cy="173140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0B6F9D-4505-45FE-B714-5C2989013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5" y="5339902"/>
            <a:ext cx="5115639" cy="12955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FD3558-28C3-4B0F-ABD4-4869C5299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589" y="5491321"/>
            <a:ext cx="419158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25ED77D-9422-40B0-9387-BF31EA213387}"/>
              </a:ext>
            </a:extLst>
          </p:cNvPr>
          <p:cNvSpPr txBox="1"/>
          <p:nvPr/>
        </p:nvSpPr>
        <p:spPr>
          <a:xfrm>
            <a:off x="4435992" y="2176588"/>
            <a:ext cx="64836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La prueba nos hace Rechazar la hipótesis nula(H0) y no tener elementos para rechazar la hipótesis alternativa(H1)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Existe diferencia clara entre las dos muestras, por lo tanto se infiere que la demanda de renta de bicicletas es mayor en días soleados que en días lluviosos</a:t>
            </a:r>
          </a:p>
        </p:txBody>
      </p:sp>
      <p:pic>
        <p:nvPicPr>
          <p:cNvPr id="10242" name="Picture 2" descr="Rhel1 Captain Obvious GIF - Rhel1 Captain Obvious Thank You - Descubre &amp;  Comparte GIFs">
            <a:extLst>
              <a:ext uri="{FF2B5EF4-FFF2-40B4-BE49-F238E27FC236}">
                <a16:creationId xmlns:a16="http://schemas.microsoft.com/office/drawing/2014/main" id="{70F4F77D-B114-400E-8880-10FBFCC5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0" y="1634423"/>
            <a:ext cx="3589153" cy="358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D6AD55-D525-40ED-AA5D-6D024F739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4"/>
          <a:stretch/>
        </p:blipFill>
        <p:spPr>
          <a:xfrm>
            <a:off x="4435992" y="1634423"/>
            <a:ext cx="3013428" cy="4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13B37-4BC2-4189-B997-14B4B3B39268}"/>
              </a:ext>
            </a:extLst>
          </p:cNvPr>
          <p:cNvSpPr txBox="1"/>
          <p:nvPr/>
        </p:nvSpPr>
        <p:spPr>
          <a:xfrm>
            <a:off x="446567" y="382772"/>
            <a:ext cx="803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rial Black" panose="020B0A04020102020204" pitchFamily="34" charset="0"/>
              </a:rPr>
              <a:t>Regresión lineal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34B544-68BD-472A-98A5-FDF82B0052E7}"/>
              </a:ext>
            </a:extLst>
          </p:cNvPr>
          <p:cNvSpPr txBox="1"/>
          <p:nvPr/>
        </p:nvSpPr>
        <p:spPr>
          <a:xfrm>
            <a:off x="616688" y="1244009"/>
            <a:ext cx="88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realizaron 4 regresiones lineales para proponer un modelo de predicción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64A62A-D53F-4EAC-9140-F9D71E58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0" y="2362511"/>
            <a:ext cx="5103628" cy="4198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ADEA5F-719D-4331-A102-CFC9744C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73" y="2362511"/>
            <a:ext cx="6362677" cy="42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13B37-4BC2-4189-B997-14B4B3B39268}"/>
              </a:ext>
            </a:extLst>
          </p:cNvPr>
          <p:cNvSpPr txBox="1"/>
          <p:nvPr/>
        </p:nvSpPr>
        <p:spPr>
          <a:xfrm>
            <a:off x="446567" y="382772"/>
            <a:ext cx="803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rial Black" panose="020B0A04020102020204" pitchFamily="34" charset="0"/>
              </a:rPr>
              <a:t>Regresión lineal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34B544-68BD-472A-98A5-FDF82B0052E7}"/>
              </a:ext>
            </a:extLst>
          </p:cNvPr>
          <p:cNvSpPr txBox="1"/>
          <p:nvPr/>
        </p:nvSpPr>
        <p:spPr>
          <a:xfrm>
            <a:off x="616688" y="1244009"/>
            <a:ext cx="88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realizaron 4 regresiones lineales para proponer un modelo de predicción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FF9B11A-DAAF-4B3C-A6B6-67AEB44E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2011106"/>
            <a:ext cx="5420720" cy="44641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D7121B-E33A-4AF2-A6EC-9EC4F1D7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58" y="2351347"/>
            <a:ext cx="6071528" cy="36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4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727D4-0063-4D0F-B388-5E502D765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879327"/>
            <a:ext cx="10515600" cy="4351338"/>
          </a:xfrm>
        </p:spPr>
        <p:txBody>
          <a:bodyPr/>
          <a:lstStyle/>
          <a:p>
            <a:r>
              <a:rPr lang="es-MX" dirty="0"/>
              <a:t>En los 4 modelos el coeficiente de determinación arrojó un valor menor del 0.5,  por lo que este modelo solo explica la mitad de la variabilidad de los datos de respuesta en torno a su media, a pesar de tener </a:t>
            </a:r>
            <a:r>
              <a:rPr lang="es-MX" i="1" dirty="0" err="1"/>
              <a:t>pvalues</a:t>
            </a:r>
            <a:r>
              <a:rPr lang="es-MX" dirty="0"/>
              <a:t> aceptables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007FDB-9777-4FD0-9AAE-D7F9FC30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24" y="2704955"/>
            <a:ext cx="10079831" cy="1448089"/>
          </a:xfrm>
          <a:prstGeom prst="rect">
            <a:avLst/>
          </a:prstGeom>
        </p:spPr>
      </p:pic>
      <p:pic>
        <p:nvPicPr>
          <p:cNvPr id="12290" name="Picture 2" descr="Bicycle Memes for Vagabond Teens - Publicaciones | Facebook">
            <a:extLst>
              <a:ext uri="{FF2B5EF4-FFF2-40B4-BE49-F238E27FC236}">
                <a16:creationId xmlns:a16="http://schemas.microsoft.com/office/drawing/2014/main" id="{17DF0EFA-A1E7-4B12-9CB4-3A8AFFC4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2" y="4552729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ueva regla contra el shitpost? [Opinión] | Furry Español Amino">
            <a:extLst>
              <a:ext uri="{FF2B5EF4-FFF2-40B4-BE49-F238E27FC236}">
                <a16:creationId xmlns:a16="http://schemas.microsoft.com/office/drawing/2014/main" id="{74225A94-0B61-4F31-A01A-E2FBF102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52" y="4351928"/>
            <a:ext cx="1761460" cy="2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54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5" y="3185871"/>
            <a:ext cx="4467849" cy="34580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2" y="3185871"/>
            <a:ext cx="4467849" cy="34580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1" y="0"/>
            <a:ext cx="4467849" cy="34580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4" y="0"/>
            <a:ext cx="4467849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Arial Black" panose="020B0A04020102020204" pitchFamily="34" charset="0"/>
              </a:rPr>
              <a:t>CONCLUSIÓN</a:t>
            </a:r>
          </a:p>
        </p:txBody>
      </p:sp>
      <p:pic>
        <p:nvPicPr>
          <p:cNvPr id="1026" name="Picture 2" descr="Adrian Treviño on Twitter: &quot;“@9GAG: I have no idea what I'm doing, maybe  dog does...&quot; porque no lo pense antes, maybe Chiquita does  http://t.co/Un1eujph7k”&quot; / Twitt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E1727D4-0063-4D0F-B388-5E502D765B3C}"/>
              </a:ext>
            </a:extLst>
          </p:cNvPr>
          <p:cNvSpPr txBox="1">
            <a:spLocks/>
          </p:cNvSpPr>
          <p:nvPr/>
        </p:nvSpPr>
        <p:spPr>
          <a:xfrm>
            <a:off x="5502880" y="2216468"/>
            <a:ext cx="5850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Rstudio</a:t>
            </a:r>
            <a:r>
              <a:rPr lang="es-MX" dirty="0"/>
              <a:t> es una herramienta potente para la manipulación, análisis y tratamiento de información, tiene funciones muy prácticas y la sintaxis no es muy compleja</a:t>
            </a:r>
          </a:p>
          <a:p>
            <a:r>
              <a:rPr lang="es-MX" dirty="0"/>
              <a:t>Poder guardar variables es muy práctico a la hora de la experimentación con datos.</a:t>
            </a:r>
          </a:p>
        </p:txBody>
      </p:sp>
    </p:spTree>
    <p:extLst>
      <p:ext uri="{BB962C8B-B14F-4D97-AF65-F5344CB8AC3E}">
        <p14:creationId xmlns:p14="http://schemas.microsoft.com/office/powerpoint/2010/main" val="14051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Machine Learning en Python | dlegorreta">
            <a:extLst>
              <a:ext uri="{FF2B5EF4-FFF2-40B4-BE49-F238E27FC236}">
                <a16:creationId xmlns:a16="http://schemas.microsoft.com/office/drawing/2014/main" id="{A1402AD0-08E1-44FF-AF82-F725A5297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0" y="-608010"/>
            <a:ext cx="9001717" cy="42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7DD0C5-4750-42F2-9493-330AE56866DD}"/>
              </a:ext>
            </a:extLst>
          </p:cNvPr>
          <p:cNvSpPr/>
          <p:nvPr/>
        </p:nvSpPr>
        <p:spPr>
          <a:xfrm>
            <a:off x="0" y="2862943"/>
            <a:ext cx="12192000" cy="3995057"/>
          </a:xfrm>
          <a:prstGeom prst="rect">
            <a:avLst/>
          </a:prstGeom>
          <a:solidFill>
            <a:srgbClr val="3AD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4" name="Picture 2" descr="Qué es un dataset o un dataframe? - Talently | Talently Blog">
            <a:extLst>
              <a:ext uri="{FF2B5EF4-FFF2-40B4-BE49-F238E27FC236}">
                <a16:creationId xmlns:a16="http://schemas.microsoft.com/office/drawing/2014/main" id="{3E6B996C-CF9C-4176-A7F9-B9DBFFBE1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4" t="20457" r="36422" b="19356"/>
          <a:stretch/>
        </p:blipFill>
        <p:spPr bwMode="auto">
          <a:xfrm>
            <a:off x="3429001" y="3235708"/>
            <a:ext cx="1447800" cy="8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93C62E-1520-439D-9E70-B92FFCA168B1}"/>
              </a:ext>
            </a:extLst>
          </p:cNvPr>
          <p:cNvSpPr txBox="1"/>
          <p:nvPr/>
        </p:nvSpPr>
        <p:spPr>
          <a:xfrm>
            <a:off x="2523460" y="3344700"/>
            <a:ext cx="714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014A5B"/>
                </a:solidFill>
                <a:latin typeface="Arial Black" panose="020B0A04020102020204" pitchFamily="34" charset="0"/>
              </a:rPr>
              <a:t>DATASET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7F0492-5DC9-4F78-9493-D3A29FAACC2A}"/>
              </a:ext>
            </a:extLst>
          </p:cNvPr>
          <p:cNvSpPr txBox="1"/>
          <p:nvPr/>
        </p:nvSpPr>
        <p:spPr>
          <a:xfrm>
            <a:off x="1050850" y="4067714"/>
            <a:ext cx="100902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014A5B"/>
                </a:solidFill>
              </a:rPr>
              <a:t>Información de condiciones del clima  durante un año en la ciudad de Seúl, Corea del Sur y la demanda diaria del servicio de renta de bicicletas: </a:t>
            </a:r>
          </a:p>
          <a:p>
            <a:pPr algn="ctr"/>
            <a:endParaRPr lang="es-MX" sz="2400" dirty="0">
              <a:solidFill>
                <a:srgbClr val="014A5B"/>
              </a:solidFill>
            </a:endParaRPr>
          </a:p>
          <a:p>
            <a:pPr algn="ctr"/>
            <a:r>
              <a:rPr lang="es-MX" sz="2400" dirty="0" err="1">
                <a:solidFill>
                  <a:srgbClr val="014A5B"/>
                </a:solidFill>
              </a:rPr>
              <a:t>dataset</a:t>
            </a:r>
            <a:r>
              <a:rPr lang="es-MX" sz="2400" dirty="0">
                <a:solidFill>
                  <a:srgbClr val="014A5B"/>
                </a:solidFill>
              </a:rPr>
              <a:t> descargado de: </a:t>
            </a:r>
          </a:p>
          <a:p>
            <a:pPr algn="ctr"/>
            <a:r>
              <a:rPr lang="es-MX" dirty="0">
                <a:solidFill>
                  <a:srgbClr val="014A5B"/>
                </a:solidFill>
              </a:rPr>
              <a:t>https://www.kaggle.com/saurabhshahane/seoul-bike-sharing-demand-prediction</a:t>
            </a:r>
          </a:p>
        </p:txBody>
      </p:sp>
      <p:pic>
        <p:nvPicPr>
          <p:cNvPr id="3080" name="Picture 8" descr="Cycling sport PNG images, cyclist PNG free download">
            <a:extLst>
              <a:ext uri="{FF2B5EF4-FFF2-40B4-BE49-F238E27FC236}">
                <a16:creationId xmlns:a16="http://schemas.microsoft.com/office/drawing/2014/main" id="{1A593A2C-CB20-4352-9800-122223654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5705">
            <a:off x="2165179" y="921958"/>
            <a:ext cx="1913844" cy="16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2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ke Fall Meme Generator - Imgflip">
            <a:extLst>
              <a:ext uri="{FF2B5EF4-FFF2-40B4-BE49-F238E27FC236}">
                <a16:creationId xmlns:a16="http://schemas.microsoft.com/office/drawing/2014/main" id="{2C8B0376-67D0-4164-8E55-E014B64C9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4" y="190500"/>
            <a:ext cx="47625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BF0220-E7DC-4175-B848-7E09408EBE43}"/>
              </a:ext>
            </a:extLst>
          </p:cNvPr>
          <p:cNvSpPr txBox="1"/>
          <p:nvPr/>
        </p:nvSpPr>
        <p:spPr>
          <a:xfrm>
            <a:off x="5052789" y="612664"/>
            <a:ext cx="6256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latin typeface="Arial Black" panose="020B0A04020102020204" pitchFamily="34" charset="0"/>
                <a:cs typeface="Arial" panose="020B0604020202020204" pitchFamily="34" charset="0"/>
              </a:rPr>
              <a:t>Análisis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395ADF-F606-431F-A266-D0E8B20DA86D}"/>
              </a:ext>
            </a:extLst>
          </p:cNvPr>
          <p:cNvSpPr txBox="1"/>
          <p:nvPr/>
        </p:nvSpPr>
        <p:spPr>
          <a:xfrm>
            <a:off x="5119293" y="1853655"/>
            <a:ext cx="6109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cuenta con 8760 observaciones en la muestra y 14 variables</a:t>
            </a:r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E9946F43-718A-4148-8456-B1008F36B0F5}"/>
              </a:ext>
            </a:extLst>
          </p:cNvPr>
          <p:cNvSpPr/>
          <p:nvPr/>
        </p:nvSpPr>
        <p:spPr>
          <a:xfrm>
            <a:off x="2661684" y="272143"/>
            <a:ext cx="1899430" cy="805543"/>
          </a:xfrm>
          <a:prstGeom prst="wedgeEllipseCallout">
            <a:avLst>
              <a:gd name="adj1" fmla="val -65535"/>
              <a:gd name="adj2" fmla="val 979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 Black" panose="020B0A04020102020204" pitchFamily="34" charset="0"/>
              </a:rPr>
              <a:t>Voy a aprender R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6C669C-BDD3-4F57-B589-2FEB1E25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21" y="587080"/>
            <a:ext cx="2457793" cy="981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26735A-CF6C-4115-A8F4-7483D6E5C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293" y="5029866"/>
            <a:ext cx="6528421" cy="31131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6FE1CE4-EBDF-480E-96D0-C1B635E5A19F}"/>
              </a:ext>
            </a:extLst>
          </p:cNvPr>
          <p:cNvSpPr txBox="1"/>
          <p:nvPr/>
        </p:nvSpPr>
        <p:spPr>
          <a:xfrm>
            <a:off x="5042934" y="4523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aplica ‘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’ para cambiar formato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180C5E-76CA-41BE-9C47-59D05693DB29}"/>
              </a:ext>
            </a:extLst>
          </p:cNvPr>
          <p:cNvSpPr txBox="1"/>
          <p:nvPr/>
        </p:nvSpPr>
        <p:spPr>
          <a:xfrm>
            <a:off x="5042934" y="54679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MX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ahora el </a:t>
            </a:r>
            <a:r>
              <a:rPr lang="es-MX" dirty="0" err="1"/>
              <a:t>summary</a:t>
            </a:r>
            <a:r>
              <a:rPr lang="es-MX" dirty="0"/>
              <a:t> nos indica que este </a:t>
            </a:r>
            <a:r>
              <a:rPr lang="es-MX" dirty="0" err="1"/>
              <a:t>dataset</a:t>
            </a:r>
            <a:r>
              <a:rPr lang="es-MX" dirty="0"/>
              <a:t> se generó desde el 1 de dic del 2017 hasta el 30 de Noviembre del 2018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FEC54D9-EB49-4CD2-970E-7998EB0E7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008" y="2640217"/>
            <a:ext cx="591585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71731-B02F-4281-8F81-9945009C3510}"/>
              </a:ext>
            </a:extLst>
          </p:cNvPr>
          <p:cNvSpPr/>
          <p:nvPr/>
        </p:nvSpPr>
        <p:spPr>
          <a:xfrm>
            <a:off x="0" y="6053186"/>
            <a:ext cx="12192000" cy="800212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46A4D4-D838-4873-B01F-B1F70848F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4" y="288093"/>
            <a:ext cx="8335538" cy="5410955"/>
          </a:xfrm>
          <a:prstGeom prst="rect">
            <a:avLst/>
          </a:prstGeom>
        </p:spPr>
      </p:pic>
      <p:pic>
        <p:nvPicPr>
          <p:cNvPr id="4104" name="Picture 8" descr="Ps3 - Can/ Can't | Baamboozle">
            <a:extLst>
              <a:ext uri="{FF2B5EF4-FFF2-40B4-BE49-F238E27FC236}">
                <a16:creationId xmlns:a16="http://schemas.microsoft.com/office/drawing/2014/main" id="{EAD302AD-6F9B-462D-B16D-41E0F054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29" y="2674756"/>
            <a:ext cx="3309257" cy="20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4D68AA-FBEB-4092-8721-27DF9A73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9" y="6053186"/>
            <a:ext cx="6811326" cy="8002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1FF275-D277-4F6A-A238-C1059F4637A6}"/>
              </a:ext>
            </a:extLst>
          </p:cNvPr>
          <p:cNvSpPr txBox="1"/>
          <p:nvPr/>
        </p:nvSpPr>
        <p:spPr>
          <a:xfrm>
            <a:off x="8705629" y="870857"/>
            <a:ext cx="3418114" cy="151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esta gráfica está la información completa del año en usos del servicio, vemos que tiene cierto comportamiento estacional</a:t>
            </a:r>
          </a:p>
        </p:txBody>
      </p:sp>
    </p:spTree>
    <p:extLst>
      <p:ext uri="{BB962C8B-B14F-4D97-AF65-F5344CB8AC3E}">
        <p14:creationId xmlns:p14="http://schemas.microsoft.com/office/powerpoint/2010/main" val="184131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CBA0BE9-3866-4A68-8DC9-D1F81948EB6C}"/>
              </a:ext>
            </a:extLst>
          </p:cNvPr>
          <p:cNvSpPr/>
          <p:nvPr/>
        </p:nvSpPr>
        <p:spPr>
          <a:xfrm>
            <a:off x="0" y="5723204"/>
            <a:ext cx="12192000" cy="1130194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2CD430-A6CE-469E-ACE7-8A7283F43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4" y="687523"/>
            <a:ext cx="7453092" cy="4698224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22789B6-909A-4FE7-B331-F606D317A53E}"/>
              </a:ext>
            </a:extLst>
          </p:cNvPr>
          <p:cNvSpPr txBox="1"/>
          <p:nvPr/>
        </p:nvSpPr>
        <p:spPr>
          <a:xfrm>
            <a:off x="8379058" y="1952701"/>
            <a:ext cx="341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puede apreciar mejor la diferencia en la demanda de cada estación</a:t>
            </a:r>
          </a:p>
        </p:txBody>
      </p:sp>
      <p:pic>
        <p:nvPicPr>
          <p:cNvPr id="5124" name="Picture 4" descr="Guerra de memes en las redes sociales: Team Invierno contra Team Verano |  EL TERRITORIO noticias de Misiones.">
            <a:extLst>
              <a:ext uri="{FF2B5EF4-FFF2-40B4-BE49-F238E27FC236}">
                <a16:creationId xmlns:a16="http://schemas.microsoft.com/office/drawing/2014/main" id="{DF71409A-1E7E-4B63-A335-8E029A028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2" b="16228"/>
          <a:stretch/>
        </p:blipFill>
        <p:spPr bwMode="auto">
          <a:xfrm>
            <a:off x="8465685" y="3036635"/>
            <a:ext cx="2855458" cy="14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665C32-F307-4CBC-B739-BB85C9190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1"/>
          <a:stretch/>
        </p:blipFill>
        <p:spPr>
          <a:xfrm>
            <a:off x="1" y="5727806"/>
            <a:ext cx="5497286" cy="11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2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CBA0BE9-3866-4A68-8DC9-D1F81948EB6C}"/>
              </a:ext>
            </a:extLst>
          </p:cNvPr>
          <p:cNvSpPr/>
          <p:nvPr/>
        </p:nvSpPr>
        <p:spPr>
          <a:xfrm>
            <a:off x="0" y="5401340"/>
            <a:ext cx="12192000" cy="1452058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2789B6-909A-4FE7-B331-F606D317A53E}"/>
              </a:ext>
            </a:extLst>
          </p:cNvPr>
          <p:cNvSpPr txBox="1"/>
          <p:nvPr/>
        </p:nvSpPr>
        <p:spPr>
          <a:xfrm>
            <a:off x="7878257" y="888591"/>
            <a:ext cx="3860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verificar la calidad de la información, comparando la radiación solar y la temperatura diaria en las diferentes estaciones anuales para demostrar que los datos son coherentes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F900A78-E9FE-4DF0-8E90-269A2D1C5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5" y="265006"/>
            <a:ext cx="7626862" cy="4807764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E1EFEDA-F564-418E-9C1F-06DCD136A57D}"/>
              </a:ext>
            </a:extLst>
          </p:cNvPr>
          <p:cNvSpPr txBox="1"/>
          <p:nvPr/>
        </p:nvSpPr>
        <p:spPr>
          <a:xfrm>
            <a:off x="7867100" y="2402902"/>
            <a:ext cx="39669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Como es de esperarse, las temperaturas más altas se encuentran en verano y las más bajas en invierno, otoño y primavera tienen temperaturas similares</a:t>
            </a:r>
          </a:p>
          <a:p>
            <a:endParaRPr lang="es-MX" dirty="0"/>
          </a:p>
          <a:p>
            <a:r>
              <a:rPr lang="es-MX" dirty="0"/>
              <a:t>también podemos observar cierta relación de la variable log(Solar.Radiation..MJ.m2.) con la temperatura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964F15-8E05-4A7C-8846-07EC592F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5" y="5401340"/>
            <a:ext cx="684943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F89D214-5833-4F20-A327-1A6AF1021ECB}"/>
              </a:ext>
            </a:extLst>
          </p:cNvPr>
          <p:cNvSpPr txBox="1"/>
          <p:nvPr/>
        </p:nvSpPr>
        <p:spPr>
          <a:xfrm>
            <a:off x="808075" y="2538166"/>
            <a:ext cx="103986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(i in 1:nrow(DATA) ) {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DATA1$llueve[i]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(DATA$Rainfall.mm.[i]&gt;0){"llueve"}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{"no llueve"} #si llueve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DATA1$neva[i]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Snowfall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..cm.[i]&gt;0){"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{"no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"}#si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DATA1$radiación[i]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Solar.Radiation..MJ.m2.[i]&gt;0.3){"Alta radiación"}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{"Baja radiación"} #si hay radiación solar = 1, si no, 0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DATA1$temp[i]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..C.[i]&gt;20){"Mayor a 20°C"}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(DATA$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..C.[i]&gt;5){"De 5°C a 20°C"}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{"Menor a 5°C"}}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llueve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(llueve))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neva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radiación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(radiación))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DATA1 &lt;-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(DATA1,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as.factor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381489-D7B0-41F9-B3FA-754D5062BF84}"/>
              </a:ext>
            </a:extLst>
          </p:cNvPr>
          <p:cNvSpPr txBox="1"/>
          <p:nvPr/>
        </p:nvSpPr>
        <p:spPr>
          <a:xfrm>
            <a:off x="808075" y="669851"/>
            <a:ext cx="913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 guardan nuevas variables discretas para seguir analizando a través de gráficas de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3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032EC-7C5C-475B-AACC-85284906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71" y="3665856"/>
            <a:ext cx="4745908" cy="2991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0BDCF6-C066-4242-A377-C1F1CD4AC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3586904"/>
            <a:ext cx="4996401" cy="31495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ACB2A4-3518-497E-82AE-2F327C65D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64" y="279406"/>
            <a:ext cx="4996401" cy="31495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BAB9E2-0DDC-4E2A-A16B-882F42966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279406"/>
            <a:ext cx="4996401" cy="3149594"/>
          </a:xfrm>
          <a:prstGeom prst="rect">
            <a:avLst/>
          </a:prstGeom>
        </p:spPr>
      </p:pic>
      <p:pic>
        <p:nvPicPr>
          <p:cNvPr id="7170" name="Picture 2" descr="Spoilers 1.035: &quot;Zoro Vs. King&quot; - Página 9 • Foro de One Piece Pirateking">
            <a:extLst>
              <a:ext uri="{FF2B5EF4-FFF2-40B4-BE49-F238E27FC236}">
                <a16:creationId xmlns:a16="http://schemas.microsoft.com/office/drawing/2014/main" id="{1281C6E0-61F7-4B98-A643-ABEA4857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14" y="2784422"/>
            <a:ext cx="2266950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0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B09C4D5-A105-4CC6-A9FA-A1706D84E1E7}"/>
              </a:ext>
            </a:extLst>
          </p:cNvPr>
          <p:cNvSpPr/>
          <p:nvPr/>
        </p:nvSpPr>
        <p:spPr>
          <a:xfrm>
            <a:off x="0" y="6119871"/>
            <a:ext cx="12192000" cy="733527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C9335-DC25-4206-9BC8-A4F6781AA715}"/>
              </a:ext>
            </a:extLst>
          </p:cNvPr>
          <p:cNvSpPr txBox="1"/>
          <p:nvPr/>
        </p:nvSpPr>
        <p:spPr>
          <a:xfrm>
            <a:off x="446568" y="308344"/>
            <a:ext cx="913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Realizamos un análisis de correlaciones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A718FD-793C-42D5-A645-EFD125D7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85" y="1309065"/>
            <a:ext cx="6230219" cy="39057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0F59EA-02A5-4512-8F8B-B94FCCBB4B6B}"/>
              </a:ext>
            </a:extLst>
          </p:cNvPr>
          <p:cNvSpPr txBox="1"/>
          <p:nvPr/>
        </p:nvSpPr>
        <p:spPr>
          <a:xfrm>
            <a:off x="446568" y="2690336"/>
            <a:ext cx="43518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 simple vista no se puede apreciar ninguna variable con una correlación visible, salvo por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 y Dew.point.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..C. (punto de condensación)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F2AAA1-6A46-496B-907E-3C796DB4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85" y="6124473"/>
            <a:ext cx="5706271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0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767</Words>
  <Application>Microsoft Office PowerPoint</Application>
  <PresentationFormat>Panorámica</PresentationFormat>
  <Paragraphs>53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 simple de hipótesis: diferencia de medias para muestras grandes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Vidal Durazo</dc:creator>
  <cp:lastModifiedBy>Vidal Durazo</cp:lastModifiedBy>
  <cp:revision>3</cp:revision>
  <dcterms:created xsi:type="dcterms:W3CDTF">2022-03-15T22:37:36Z</dcterms:created>
  <dcterms:modified xsi:type="dcterms:W3CDTF">2022-03-16T04:22:00Z</dcterms:modified>
</cp:coreProperties>
</file>